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76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26454-7911-864C-B4ED-2EBF8051CAAD}" type="datetimeFigureOut">
              <a:rPr lang="en-US" smtClean="0"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B82AC-D44C-1847-9716-B149D08C068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yyJtGNk9iEU" TargetMode="Externa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KNEUtN21cuU" TargetMode="Externa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omD3m-xwBW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70745"/>
            <a:ext cx="7772400" cy="890156"/>
          </a:xfrm>
        </p:spPr>
        <p:txBody>
          <a:bodyPr>
            <a:normAutofit/>
          </a:bodyPr>
          <a:lstStyle/>
          <a:p>
            <a:r>
              <a:rPr lang="en-US" smtClean="0"/>
              <a:t>Unit </a:t>
            </a:r>
            <a:r>
              <a:rPr lang="en-US" smtClean="0"/>
              <a:t>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15912"/>
            <a:ext cx="6400800" cy="1122887"/>
          </a:xfrm>
        </p:spPr>
        <p:txBody>
          <a:bodyPr/>
          <a:lstStyle/>
          <a:p>
            <a:r>
              <a:rPr lang="en-US" dirty="0" smtClean="0"/>
              <a:t>The American Musical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662" y="1799269"/>
            <a:ext cx="2133600" cy="246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62" y="1799269"/>
            <a:ext cx="3098800" cy="2463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6262" y="1799269"/>
            <a:ext cx="3289300" cy="2463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musical is America’s primary contribution to world theatre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among the most popular forms of theatre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23" y="2273629"/>
            <a:ext cx="2297877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200" y="2273629"/>
            <a:ext cx="2387600" cy="2857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300" y="2273629"/>
            <a:ext cx="3390900" cy="2400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a musical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Music that stands alone</a:t>
            </a:r>
          </a:p>
          <a:p>
            <a:r>
              <a:rPr lang="en-US" dirty="0"/>
              <a:t>Music combined with lyrics</a:t>
            </a:r>
          </a:p>
          <a:p>
            <a:r>
              <a:rPr lang="en-US" dirty="0"/>
              <a:t>Lyrics</a:t>
            </a:r>
          </a:p>
          <a:p>
            <a:r>
              <a:rPr lang="en-US" dirty="0"/>
              <a:t>Spoken </a:t>
            </a:r>
            <a:r>
              <a:rPr lang="en-US" dirty="0" smtClean="0"/>
              <a:t>dialogue</a:t>
            </a:r>
          </a:p>
          <a:p>
            <a:r>
              <a:rPr lang="en-US" dirty="0"/>
              <a:t>Music is implicit/ evocative. Specific to the setting</a:t>
            </a:r>
            <a:r>
              <a:rPr lang="en-US" dirty="0" smtClean="0"/>
              <a:t>. </a:t>
            </a:r>
            <a:endParaRPr lang="en-US" dirty="0"/>
          </a:p>
          <a:p>
            <a:r>
              <a:rPr lang="en-US" dirty="0"/>
              <a:t>Lyrics- different kinds of </a:t>
            </a:r>
            <a:r>
              <a:rPr lang="en-US" dirty="0" smtClean="0"/>
              <a:t>songs </a:t>
            </a:r>
            <a:endParaRPr lang="en-US" dirty="0"/>
          </a:p>
          <a:p>
            <a:r>
              <a:rPr lang="en-US" dirty="0"/>
              <a:t>Opening number</a:t>
            </a:r>
          </a:p>
          <a:p>
            <a:r>
              <a:rPr lang="en-US" dirty="0"/>
              <a:t>Character song</a:t>
            </a:r>
          </a:p>
          <a:p>
            <a:r>
              <a:rPr lang="en-US" dirty="0"/>
              <a:t>Dance number</a:t>
            </a:r>
          </a:p>
          <a:p>
            <a:r>
              <a:rPr lang="en-US" dirty="0"/>
              <a:t>11:00 song</a:t>
            </a:r>
          </a:p>
          <a:p>
            <a:r>
              <a:rPr lang="en-US" dirty="0"/>
              <a:t>finale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Libretto- long VS short. Outline of dramatic </a:t>
            </a:r>
            <a:r>
              <a:rPr lang="en-US" dirty="0" smtClean="0"/>
              <a:t>development </a:t>
            </a:r>
            <a:endParaRPr lang="en-US" dirty="0"/>
          </a:p>
          <a:p>
            <a:r>
              <a:rPr lang="en-US" dirty="0"/>
              <a:t>Dance- not in all musicals. Advances the plot, establishes plot &amp; atmosphere, comedy, spectacle, transcends spoken language</a:t>
            </a:r>
            <a:r>
              <a:rPr lang="en-US" dirty="0" smtClean="0"/>
              <a:t>. </a:t>
            </a:r>
            <a:endParaRPr lang="en-US" dirty="0"/>
          </a:p>
          <a:p>
            <a:r>
              <a:rPr lang="en-US" dirty="0"/>
              <a:t>Music in drama goes all the way back to the Ancient Greeks. It is the specific structure that makes the American musical unique.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birth of the musical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Late 19</a:t>
            </a:r>
            <a:r>
              <a:rPr lang="en-US" sz="2400" baseline="30000" dirty="0"/>
              <a:t>th</a:t>
            </a:r>
            <a:r>
              <a:rPr lang="en-US" sz="2400" dirty="0"/>
              <a:t> / early 20</a:t>
            </a:r>
            <a:r>
              <a:rPr lang="en-US" sz="2400" baseline="30000" dirty="0"/>
              <a:t>th</a:t>
            </a:r>
            <a:r>
              <a:rPr lang="en-US" sz="2400" dirty="0"/>
              <a:t> century- music takes precedence over spoken lyrics/ story. Oftentimes, these musicals were just a number of songs strung together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smtClean="0">
                <a:hlinkClick r:id="rId2"/>
              </a:rPr>
              <a:t>http://</a:t>
            </a:r>
            <a:r>
              <a:rPr lang="en-US" sz="2400" dirty="0" err="1" smtClean="0">
                <a:hlinkClick r:id="rId2"/>
              </a:rPr>
              <a:t>www.youtube.com/watch?v</a:t>
            </a:r>
            <a:r>
              <a:rPr lang="en-US" sz="2400" dirty="0" smtClean="0">
                <a:hlinkClick r:id="rId2"/>
              </a:rPr>
              <a:t>=yyJtGNk9iEU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69" y="2647950"/>
            <a:ext cx="2895600" cy="2806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Golden Age of Musical Theatre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Rogers &amp; Hammerstein</a:t>
            </a:r>
          </a:p>
          <a:p>
            <a:r>
              <a:rPr lang="en-US" sz="2400" dirty="0" smtClean="0"/>
              <a:t>Lerner &amp; Loewe</a:t>
            </a:r>
          </a:p>
          <a:p>
            <a:r>
              <a:rPr lang="en-US" sz="2400" dirty="0" err="1" smtClean="0"/>
              <a:t>Harnick</a:t>
            </a:r>
            <a:r>
              <a:rPr lang="en-US" sz="2400" dirty="0" smtClean="0"/>
              <a:t> and Bock</a:t>
            </a:r>
          </a:p>
          <a:p>
            <a:r>
              <a:rPr lang="en-US" sz="2400" dirty="0"/>
              <a:t>Characters are ordinary people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All </a:t>
            </a:r>
            <a:r>
              <a:rPr lang="en-US" sz="2400" dirty="0"/>
              <a:t>songs &amp; dances are in service to the plot- focus becomes on story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Optimistic world view</a:t>
            </a:r>
            <a:r>
              <a:rPr lang="en-US" sz="2400" dirty="0" smtClean="0"/>
              <a:t> </a:t>
            </a:r>
          </a:p>
          <a:p>
            <a:r>
              <a:rPr lang="en-US" sz="2400" dirty="0" smtClean="0">
                <a:hlinkClick r:id="rId2"/>
              </a:rPr>
              <a:t>http://</a:t>
            </a:r>
            <a:r>
              <a:rPr lang="en-US" sz="2400" dirty="0" err="1" smtClean="0">
                <a:hlinkClick r:id="rId2"/>
              </a:rPr>
              <a:t>www.youtube.com/watch?v</a:t>
            </a:r>
            <a:r>
              <a:rPr lang="en-US" sz="2400" dirty="0" smtClean="0">
                <a:hlinkClick r:id="rId2"/>
              </a:rPr>
              <a:t>=KNEUtN21cuU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419" y="1600200"/>
            <a:ext cx="2057400" cy="26650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‘Book’ musicals/ Rise of the choreographer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54125"/>
          </a:xfrm>
        </p:spPr>
        <p:txBody>
          <a:bodyPr/>
          <a:lstStyle/>
          <a:p>
            <a:r>
              <a:rPr lang="en-US" dirty="0"/>
              <a:t>Many famous ‘book’ musicals are adaptations of straight plays: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Jerome Robbins, Agnes de Mille, Bob Fosse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35" y="2524425"/>
            <a:ext cx="3098800" cy="30086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235" y="2129476"/>
            <a:ext cx="2387600" cy="3403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835" y="2129476"/>
            <a:ext cx="2553965" cy="3403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the Golden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40" y="1600200"/>
            <a:ext cx="2311400" cy="3505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200" y="1600200"/>
            <a:ext cx="2387600" cy="3403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340" y="1600200"/>
            <a:ext cx="3464860" cy="204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4340" y="3644900"/>
            <a:ext cx="3416300" cy="2374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Loose plot structure</a:t>
            </a:r>
          </a:p>
          <a:p>
            <a:r>
              <a:rPr lang="en-US" dirty="0"/>
              <a:t>Emphasis on profanity/ nudity</a:t>
            </a:r>
            <a:endParaRPr lang="en-US" dirty="0" smtClean="0"/>
          </a:p>
          <a:p>
            <a:r>
              <a:rPr lang="en-US" dirty="0"/>
              <a:t>Not always happy endings</a:t>
            </a:r>
          </a:p>
          <a:p>
            <a:r>
              <a:rPr lang="en-US" dirty="0"/>
              <a:t>Darker themes</a:t>
            </a:r>
          </a:p>
          <a:p>
            <a:r>
              <a:rPr lang="en-US" dirty="0"/>
              <a:t>Dissonant music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http://</a:t>
            </a:r>
            <a:r>
              <a:rPr lang="en-US" dirty="0" err="1" smtClean="0">
                <a:hlinkClick r:id="rId2"/>
              </a:rPr>
              <a:t>www.youtube.com/watch?v</a:t>
            </a:r>
            <a:r>
              <a:rPr lang="en-US" dirty="0" smtClean="0">
                <a:hlinkClick r:id="rId2"/>
              </a:rPr>
              <a:t>=omD3m-xwBWk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Andrew Lloyd Webber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92" y="1600200"/>
            <a:ext cx="2692400" cy="3009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692" y="1600200"/>
            <a:ext cx="2362200" cy="3009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192" y="1600200"/>
            <a:ext cx="2857500" cy="3009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Rise and Fall of the movie musical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858" y="1600200"/>
            <a:ext cx="2444141" cy="3416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1999" y="1600200"/>
            <a:ext cx="2374900" cy="3416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900" y="1600200"/>
            <a:ext cx="2336800" cy="3467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current climate of musicals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Revivals</a:t>
            </a:r>
          </a:p>
          <a:p>
            <a:r>
              <a:rPr lang="en-US" dirty="0" smtClean="0"/>
              <a:t>musical </a:t>
            </a:r>
            <a:r>
              <a:rPr lang="en-US" dirty="0"/>
              <a:t>reviews</a:t>
            </a:r>
            <a:endParaRPr lang="en-US" dirty="0" smtClean="0"/>
          </a:p>
          <a:p>
            <a:r>
              <a:rPr lang="en-US" dirty="0" smtClean="0"/>
              <a:t>musicals </a:t>
            </a:r>
            <a:r>
              <a:rPr lang="en-US" dirty="0"/>
              <a:t>based on films/ plays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077" y="3378200"/>
            <a:ext cx="2667000" cy="2747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077" y="3378199"/>
            <a:ext cx="2667000" cy="27464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07" y="3378199"/>
            <a:ext cx="2176769" cy="27479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244</Words>
  <Application>Microsoft Macintosh PowerPoint</Application>
  <PresentationFormat>On-screen Show (4:3)</PresentationFormat>
  <Paragraphs>61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Unit 10</vt:lpstr>
      <vt:lpstr>The musical is America’s primary contribution to world theatre</vt:lpstr>
      <vt:lpstr>Elements of a musical</vt:lpstr>
      <vt:lpstr>Elements continued</vt:lpstr>
      <vt:lpstr>The birth of the musical</vt:lpstr>
      <vt:lpstr>The Golden Age of Musical Theatre</vt:lpstr>
      <vt:lpstr>‘Book’ musicals/ Rise of the choreographer</vt:lpstr>
      <vt:lpstr>Beyond the Golden Age</vt:lpstr>
      <vt:lpstr>Reactions</vt:lpstr>
      <vt:lpstr>Andrew Lloyd Webber</vt:lpstr>
      <vt:lpstr>The Rise and Fall of the movie musical</vt:lpstr>
      <vt:lpstr>The current climate of musicals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11</dc:title>
  <dc:creator>Joel Grothe</dc:creator>
  <cp:lastModifiedBy>Joel Grothe</cp:lastModifiedBy>
  <cp:revision>5</cp:revision>
  <dcterms:created xsi:type="dcterms:W3CDTF">2014-11-17T16:29:13Z</dcterms:created>
  <dcterms:modified xsi:type="dcterms:W3CDTF">2019-11-19T18:28:17Z</dcterms:modified>
</cp:coreProperties>
</file>